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5" r:id="rId1"/>
  </p:sldMasterIdLst>
  <p:notesMasterIdLst>
    <p:notesMasterId r:id="rId13"/>
  </p:notesMasterIdLst>
  <p:sldIdLst>
    <p:sldId id="301" r:id="rId2"/>
    <p:sldId id="257" r:id="rId3"/>
    <p:sldId id="260" r:id="rId4"/>
    <p:sldId id="345" r:id="rId5"/>
    <p:sldId id="329" r:id="rId6"/>
    <p:sldId id="335" r:id="rId7"/>
    <p:sldId id="351" r:id="rId8"/>
    <p:sldId id="347" r:id="rId9"/>
    <p:sldId id="321" r:id="rId10"/>
    <p:sldId id="352" r:id="rId11"/>
    <p:sldId id="33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46"/>
    <p:restoredTop sz="94640"/>
  </p:normalViewPr>
  <p:slideViewPr>
    <p:cSldViewPr snapToGrid="0" snapToObjects="1">
      <p:cViewPr varScale="1">
        <p:scale>
          <a:sx n="76" d="100"/>
          <a:sy n="76" d="100"/>
        </p:scale>
        <p:origin x="21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07E4A-59D9-C648-BC62-133DA4EC414F}" type="datetimeFigureOut">
              <a:rPr lang="en-US" smtClean="0"/>
              <a:t>2/16/21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4455B-62BF-5D44-9335-C2CCD755C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0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10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3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54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88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2/16/21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03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2/16/21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43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2/16/21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03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2/16/21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6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2/16/21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35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AB1357F-A277-7442-BEE7-4FE250216E54}" type="datetimeFigureOut">
              <a:rPr lang="en-US" smtClean="0"/>
              <a:t>2/16/21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86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1357F-A277-7442-BEE7-4FE250216E54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75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dot.senecacollege.ca/wiki/Tutorial7:_Installing_Linux_/_Live_Linux_/_Virtualization#INVESTIGATION_2:_USING_THE_GRAPHICAL_KNOPPIX_VM" TargetMode="External"/><Relationship Id="rId2" Type="http://schemas.openxmlformats.org/officeDocument/2006/relationships/hyperlink" Target="https://wiki.cdot.senecacollege.ca/wiki/Tutorial7:_Installing_Linux_/_Live_Linux_/_Virtualization#INVESTIGATION_1:_BOOTING_KNOPPIX_.28LIVE_LINUX.29_VIA_VIRTUALBO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how.com/Install-Knoppix-Linux" TargetMode="External"/><Relationship Id="rId2" Type="http://schemas.openxmlformats.org/officeDocument/2006/relationships/hyperlink" Target="https://www.knopper.net/knoppix-mirrors/index-en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itstillworks.com/boot-knoppix-usb-6904288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skubuntu.com/questions/65083/what-kinds-of-desktop-environments-and-shells-are-availabl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opensource.com/resources/virtualiz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en.wikipedia.org/wiki/Live_C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tcoinpaperwallet.com/ubuntu-linux-live-bootable-c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487AF-3253-5F42-B599-57667778E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987" y="802298"/>
            <a:ext cx="9089865" cy="38223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700" dirty="0"/>
              <a:t>  </a:t>
            </a:r>
            <a:r>
              <a:rPr lang="en-US" sz="2400" dirty="0"/>
              <a:t>ULI101:  Introduction to Unix / Linux and the Internet</a:t>
            </a:r>
            <a:br>
              <a:rPr lang="en-US" dirty="0"/>
            </a:br>
            <a:r>
              <a:rPr lang="en-US" sz="1200" dirty="0"/>
              <a:t> </a:t>
            </a:r>
            <a:br>
              <a:rPr lang="en-US" dirty="0"/>
            </a:br>
            <a:r>
              <a:rPr lang="en-US" sz="2200" dirty="0"/>
              <a:t>  </a:t>
            </a:r>
            <a:br>
              <a:rPr lang="en-US" sz="2200" dirty="0"/>
            </a:br>
            <a:r>
              <a:rPr lang="en-US" sz="2200" dirty="0"/>
              <a:t>   </a:t>
            </a:r>
            <a:r>
              <a:rPr lang="en-US" sz="2200" dirty="0">
                <a:solidFill>
                  <a:srgbClr val="0070C0"/>
                </a:solidFill>
              </a:rPr>
              <a:t>Week 7:</a:t>
            </a:r>
            <a:br>
              <a:rPr lang="en-US" sz="2200" dirty="0">
                <a:solidFill>
                  <a:srgbClr val="0070C0"/>
                </a:solidFill>
              </a:rPr>
            </a:br>
            <a:br>
              <a:rPr lang="en-US" sz="2200" dirty="0">
                <a:solidFill>
                  <a:srgbClr val="0070C0"/>
                </a:solidFill>
              </a:rPr>
            </a:br>
            <a:r>
              <a:rPr lang="en-US" sz="2200" dirty="0">
                <a:solidFill>
                  <a:srgbClr val="0070C0"/>
                </a:solidFill>
              </a:rPr>
              <a:t>   INSTALLING LINUX / LIVE LINUX DISTRIBUTIONS</a:t>
            </a:r>
            <a:br>
              <a:rPr lang="en-CA" dirty="0"/>
            </a:br>
            <a:br>
              <a:rPr lang="en-US" sz="2400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14268-12DB-0E46-BFC6-B15A49521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4988" y="4941662"/>
            <a:ext cx="9089864" cy="977621"/>
          </a:xfrm>
        </p:spPr>
        <p:txBody>
          <a:bodyPr>
            <a:normAutofit/>
          </a:bodyPr>
          <a:lstStyle/>
          <a:p>
            <a:r>
              <a:rPr lang="en-CA" dirty="0"/>
              <a:t>Photos and icons used in this slide show are licensed under </a:t>
            </a:r>
            <a:r>
              <a:rPr lang="en-CA" dirty="0">
                <a:hlinkClick r:id="rId2"/>
              </a:rPr>
              <a:t>CC BY-SA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77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RUNNING LIVE LINUX (KNOPPIX)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06813"/>
            <a:ext cx="5793283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b="1" dirty="0"/>
              <a:t>Tutorial 7 (in ULI101 WIKI)</a:t>
            </a:r>
            <a:br>
              <a:rPr lang="en-CA" b="1" dirty="0"/>
            </a:br>
            <a:endParaRPr lang="en-CA" dirty="0"/>
          </a:p>
          <a:p>
            <a:pPr marL="0" indent="0">
              <a:buNone/>
            </a:pPr>
            <a:r>
              <a:rPr lang="en-CA" b="1" dirty="0"/>
              <a:t>Tutorial 7 </a:t>
            </a:r>
            <a:r>
              <a:rPr lang="en-CA" dirty="0"/>
              <a:t>contained in the Weekly Schedule of the ULI101 WIKI allows a person to </a:t>
            </a:r>
            <a:r>
              <a:rPr lang="en-CA" b="1" dirty="0"/>
              <a:t>run</a:t>
            </a:r>
            <a:r>
              <a:rPr lang="en-CA" dirty="0"/>
              <a:t> the </a:t>
            </a:r>
            <a:r>
              <a:rPr lang="en-CA" dirty="0" err="1"/>
              <a:t>Knoppix</a:t>
            </a:r>
            <a:r>
              <a:rPr lang="en-CA" dirty="0"/>
              <a:t> Live Linux distribution </a:t>
            </a:r>
            <a:r>
              <a:rPr lang="en-CA" u="sng" dirty="0"/>
              <a:t>without</a:t>
            </a:r>
            <a:r>
              <a:rPr lang="en-CA" dirty="0"/>
              <a:t> installing the Linux OS to your home computer.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In this tutorial, you can run </a:t>
            </a:r>
            <a:r>
              <a:rPr lang="en-CA" b="1" dirty="0"/>
              <a:t>graphical applications </a:t>
            </a:r>
            <a:r>
              <a:rPr lang="en-CA" dirty="0"/>
              <a:t>and </a:t>
            </a:r>
            <a:r>
              <a:rPr lang="en-CA" u="sng" dirty="0"/>
              <a:t>download</a:t>
            </a:r>
            <a:r>
              <a:rPr lang="en-CA" dirty="0"/>
              <a:t> and </a:t>
            </a:r>
            <a:r>
              <a:rPr lang="en-CA" u="sng" dirty="0"/>
              <a:t>run</a:t>
            </a:r>
            <a:r>
              <a:rPr lang="en-CA" dirty="0"/>
              <a:t> </a:t>
            </a:r>
            <a:r>
              <a:rPr lang="en-CA" b="1" dirty="0"/>
              <a:t>a shell script </a:t>
            </a:r>
            <a:r>
              <a:rPr lang="en-CA" dirty="0"/>
              <a:t>that runs graphical </a:t>
            </a:r>
            <a:r>
              <a:rPr lang="en-CA" b="1" dirty="0"/>
              <a:t>dialog boxes </a:t>
            </a:r>
            <a:r>
              <a:rPr lang="en-CA" dirty="0"/>
              <a:t>for user input and to display output.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picture containing monitor, computer&#10;&#10;Description automatically generated">
            <a:extLst>
              <a:ext uri="{FF2B5EF4-FFF2-40B4-BE49-F238E27FC236}">
                <a16:creationId xmlns:a16="http://schemas.microsoft.com/office/drawing/2014/main" id="{63F91DE8-1A87-924F-A011-573877157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6324" y="2432013"/>
            <a:ext cx="2097786" cy="120195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62F44E3-4055-9C4D-AA96-387F6E410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399" y="5569350"/>
            <a:ext cx="1806097" cy="89323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Picture 8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552A0F78-5787-D04E-A22E-CABB15718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5816" y="5569350"/>
            <a:ext cx="1838075" cy="89323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92D1421-6D87-A541-907A-F18F740451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0" y="4084698"/>
            <a:ext cx="1806097" cy="971070"/>
          </a:xfrm>
          <a:prstGeom prst="rect">
            <a:avLst/>
          </a:prstGeom>
        </p:spPr>
      </p:pic>
      <p:pic>
        <p:nvPicPr>
          <p:cNvPr id="16" name="Picture 1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97D3842-C4AE-884F-91E6-EE231A962B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6035" y="4084698"/>
            <a:ext cx="1838075" cy="1033917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57489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Live </a:t>
            </a:r>
            <a:r>
              <a:rPr lang="en-US" sz="2800" dirty="0" err="1"/>
              <a:t>linux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10136684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Getting Practice</a:t>
            </a:r>
          </a:p>
          <a:p>
            <a:pPr marL="0" indent="0">
              <a:buNone/>
            </a:pPr>
            <a:r>
              <a:rPr lang="en-CA" dirty="0"/>
              <a:t>Although NOT required for this course’s evaluation, you can get</a:t>
            </a:r>
            <a:br>
              <a:rPr lang="en-CA" dirty="0"/>
            </a:br>
            <a:r>
              <a:rPr lang="en-CA" dirty="0"/>
              <a:t>practice by performing the </a:t>
            </a:r>
            <a:r>
              <a:rPr lang="en-CA" b="1" dirty="0"/>
              <a:t>OPTIONAL</a:t>
            </a:r>
            <a:r>
              <a:rPr lang="en-CA" dirty="0"/>
              <a:t> </a:t>
            </a:r>
            <a:r>
              <a:rPr lang="en-CA" b="1" dirty="0"/>
              <a:t>Week 7  Tutorial:</a:t>
            </a:r>
            <a:br>
              <a:rPr lang="en-CA" sz="1600" b="1" dirty="0"/>
            </a:br>
            <a:endParaRPr lang="en-CA" sz="1600" b="1" dirty="0"/>
          </a:p>
          <a:p>
            <a:pPr lvl="1"/>
            <a:r>
              <a:rPr lang="en-CA" dirty="0">
                <a:hlinkClick r:id="rId2"/>
              </a:rPr>
              <a:t>INVESTIGATION 1: BOOTING KNOPPIX (LIVE LINUX) VIA VIRTUALBOX</a:t>
            </a:r>
            <a:br>
              <a:rPr lang="en-CA" dirty="0"/>
            </a:br>
            <a:endParaRPr lang="en-CA" dirty="0"/>
          </a:p>
          <a:p>
            <a:pPr lvl="1"/>
            <a:r>
              <a:rPr lang="en-CA" u="sng" dirty="0">
                <a:hlinkClick r:id="rId3"/>
              </a:rPr>
              <a:t>INVESTIGATION 2: USING THE GRAPHICAL KNOPPIX VM</a:t>
            </a:r>
            <a:br>
              <a:rPr lang="en-CA" dirty="0"/>
            </a:br>
            <a:endParaRPr lang="en-CA" dirty="0"/>
          </a:p>
          <a:p>
            <a:pPr lvl="1"/>
            <a:r>
              <a:rPr lang="en-US" b="1" dirty="0"/>
              <a:t>Work on Assignment 2 (</a:t>
            </a:r>
            <a:r>
              <a:rPr lang="en-US" dirty="0"/>
              <a:t>sections:</a:t>
            </a:r>
            <a:r>
              <a:rPr lang="en-US" b="1" dirty="0"/>
              <a:t> 1, 2 </a:t>
            </a:r>
            <a:r>
              <a:rPr lang="en-US" dirty="0"/>
              <a:t>and</a:t>
            </a:r>
            <a:r>
              <a:rPr lang="en-US" b="1" dirty="0"/>
              <a:t> 3)</a:t>
            </a:r>
            <a:br>
              <a:rPr lang="en-CA" sz="1400" dirty="0"/>
            </a:br>
            <a:br>
              <a:rPr lang="en-CA" sz="1400" dirty="0"/>
            </a:br>
            <a:endParaRPr lang="en-CA" sz="1400" dirty="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4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 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9603275" cy="50646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Installing Linux</a:t>
            </a:r>
          </a:p>
          <a:p>
            <a:pPr lvl="1"/>
            <a:r>
              <a:rPr lang="en-US" dirty="0"/>
              <a:t>Purpose / Linux Distributions</a:t>
            </a:r>
          </a:p>
          <a:p>
            <a:pPr lvl="1"/>
            <a:r>
              <a:rPr lang="en-US" dirty="0"/>
              <a:t>Linux Installation Methods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Live Linux Distributions</a:t>
            </a:r>
          </a:p>
          <a:p>
            <a:pPr lvl="1"/>
            <a:r>
              <a:rPr lang="en-US" dirty="0"/>
              <a:t>Purpose</a:t>
            </a:r>
          </a:p>
          <a:p>
            <a:pPr lvl="1"/>
            <a:r>
              <a:rPr lang="en-US" dirty="0"/>
              <a:t>Run </a:t>
            </a:r>
            <a:r>
              <a:rPr lang="en-US" b="1" dirty="0" err="1"/>
              <a:t>Knoppix</a:t>
            </a:r>
            <a:r>
              <a:rPr lang="en-US" dirty="0"/>
              <a:t> from your </a:t>
            </a:r>
            <a:r>
              <a:rPr lang="en-US" b="1" dirty="0"/>
              <a:t>home</a:t>
            </a:r>
            <a:r>
              <a:rPr lang="en-US" dirty="0"/>
              <a:t> computer (as a </a:t>
            </a:r>
            <a:r>
              <a:rPr lang="en-US" b="1" dirty="0"/>
              <a:t>Virtual Machine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Week 7  Tutorial </a:t>
            </a:r>
            <a:r>
              <a:rPr lang="en-US" dirty="0"/>
              <a:t>(Optional, but really cool!)</a:t>
            </a:r>
          </a:p>
          <a:p>
            <a:pPr lvl="1"/>
            <a:r>
              <a:rPr lang="en-US" dirty="0"/>
              <a:t>INVESTIGATIONS</a:t>
            </a:r>
            <a:r>
              <a:rPr lang="en-US" b="1" dirty="0"/>
              <a:t> 1 </a:t>
            </a:r>
            <a:r>
              <a:rPr lang="en-US" dirty="0"/>
              <a:t>&amp; </a:t>
            </a:r>
            <a:r>
              <a:rPr lang="en-US" b="1" dirty="0"/>
              <a:t>2</a:t>
            </a:r>
            <a:br>
              <a:rPr lang="en-US" b="1" dirty="0"/>
            </a:br>
            <a:endParaRPr lang="en-US" b="1" dirty="0"/>
          </a:p>
          <a:p>
            <a:pPr marL="0" indent="0">
              <a:buNone/>
            </a:pPr>
            <a:r>
              <a:rPr lang="en-US" dirty="0"/>
              <a:t>Work on </a:t>
            </a:r>
            <a:r>
              <a:rPr lang="en-US" b="1" dirty="0"/>
              <a:t>Assignment 2 (</a:t>
            </a:r>
            <a:r>
              <a:rPr lang="en-US" dirty="0"/>
              <a:t>sections:</a:t>
            </a:r>
            <a:r>
              <a:rPr lang="en-US" b="1" dirty="0"/>
              <a:t> 1, 2 </a:t>
            </a:r>
            <a:r>
              <a:rPr lang="en-US" dirty="0"/>
              <a:t>and</a:t>
            </a:r>
            <a:r>
              <a:rPr lang="en-US" b="1" dirty="0"/>
              <a:t> 3)</a:t>
            </a: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706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/>
              <a:t>Installing Linux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33714"/>
            <a:ext cx="5989855" cy="345061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CA" sz="1700" dirty="0"/>
              <a:t>Having a Linux system on your home computer provides access to a </a:t>
            </a:r>
            <a:r>
              <a:rPr lang="en-CA" sz="1700" u="sng" dirty="0"/>
              <a:t>large</a:t>
            </a:r>
            <a:r>
              <a:rPr lang="en-CA" sz="1700" dirty="0"/>
              <a:t> library of </a:t>
            </a:r>
            <a:r>
              <a:rPr lang="en-CA" sz="1700" b="1" dirty="0"/>
              <a:t>open source software</a:t>
            </a:r>
            <a:r>
              <a:rPr lang="en-CA" sz="1700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en-CA" sz="1700" dirty="0"/>
          </a:p>
          <a:p>
            <a:pPr marL="0" indent="0">
              <a:lnSpc>
                <a:spcPct val="110000"/>
              </a:lnSpc>
              <a:buNone/>
            </a:pPr>
            <a:r>
              <a:rPr lang="en-CA" sz="1700" dirty="0"/>
              <a:t>Also, installing your own version of Linux on </a:t>
            </a:r>
            <a:r>
              <a:rPr lang="en-CA" sz="1700" u="sng" dirty="0"/>
              <a:t>your</a:t>
            </a:r>
            <a:r>
              <a:rPr lang="en-CA" sz="1700" dirty="0"/>
              <a:t> notebook or desktop computer teaches you how to:</a:t>
            </a:r>
            <a:br>
              <a:rPr lang="en-CA" sz="1100" dirty="0"/>
            </a:br>
            <a:endParaRPr lang="en-CA" sz="1100" dirty="0"/>
          </a:p>
          <a:p>
            <a:pPr>
              <a:lnSpc>
                <a:spcPct val="110000"/>
              </a:lnSpc>
            </a:pPr>
            <a:r>
              <a:rPr lang="en-CA" sz="1400" b="1" dirty="0"/>
              <a:t>Work in the Linux environment</a:t>
            </a:r>
            <a:endParaRPr lang="en-CA" sz="1400" dirty="0"/>
          </a:p>
          <a:p>
            <a:pPr>
              <a:lnSpc>
                <a:spcPct val="110000"/>
              </a:lnSpc>
            </a:pPr>
            <a:r>
              <a:rPr lang="en-CA" sz="1400" b="1" dirty="0"/>
              <a:t>Run graphical applications</a:t>
            </a:r>
          </a:p>
          <a:p>
            <a:pPr>
              <a:lnSpc>
                <a:spcPct val="110000"/>
              </a:lnSpc>
            </a:pPr>
            <a:r>
              <a:rPr lang="en-CA" sz="1400" b="1" dirty="0"/>
              <a:t>Perform routine Linux OS administration tasks</a:t>
            </a:r>
            <a:endParaRPr lang="en-CA" sz="1400" dirty="0"/>
          </a:p>
        </p:txBody>
      </p:sp>
      <p:pic>
        <p:nvPicPr>
          <p:cNvPr id="5" name="Picture 4" descr="A picture containing monitor, computer&#10;&#10;Description automatically generated">
            <a:extLst>
              <a:ext uri="{FF2B5EF4-FFF2-40B4-BE49-F238E27FC236}">
                <a16:creationId xmlns:a16="http://schemas.microsoft.com/office/drawing/2014/main" id="{8B544222-E53D-794E-BE99-3623C6029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1119" y="2015733"/>
            <a:ext cx="2869886" cy="164301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28302F3F-0DAD-0C4D-813F-42070D36B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914" y="4364759"/>
            <a:ext cx="3177581" cy="127897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51783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TRADITIONAL LINUX INSTALLATION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06813"/>
            <a:ext cx="6202288" cy="47557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sz="2100" b="1" dirty="0"/>
              <a:t>STEPS:</a:t>
            </a:r>
            <a:br>
              <a:rPr lang="en-CA" b="1" dirty="0"/>
            </a:br>
            <a:endParaRPr lang="en-CA" b="1" dirty="0"/>
          </a:p>
          <a:p>
            <a:pPr marL="457200" indent="-457200">
              <a:buFont typeface="+mj-lt"/>
              <a:buAutoNum type="arabicPeriod"/>
            </a:pPr>
            <a:r>
              <a:rPr lang="en-CA" b="1" dirty="0"/>
              <a:t>Select </a:t>
            </a:r>
            <a:r>
              <a:rPr lang="en-CA" dirty="0"/>
              <a:t>a</a:t>
            </a:r>
            <a:r>
              <a:rPr lang="en-CA" b="1" dirty="0"/>
              <a:t> Linux Distribution</a:t>
            </a:r>
            <a:r>
              <a:rPr lang="en-CA" dirty="0"/>
              <a:t> and </a:t>
            </a:r>
            <a:r>
              <a:rPr lang="en-CA" b="1" dirty="0"/>
              <a:t>download</a:t>
            </a:r>
            <a:r>
              <a:rPr lang="en-CA" dirty="0"/>
              <a:t> a Linux Distribution Install </a:t>
            </a:r>
            <a:r>
              <a:rPr lang="en-CA" b="1" dirty="0"/>
              <a:t>ISO</a:t>
            </a:r>
            <a:r>
              <a:rPr lang="en-CA" dirty="0"/>
              <a:t> file to your Computer (</a:t>
            </a:r>
            <a:r>
              <a:rPr lang="en-CA" b="1" dirty="0"/>
              <a:t>Note:</a:t>
            </a:r>
            <a:r>
              <a:rPr lang="en-CA" dirty="0"/>
              <a:t> Be aware of any required Hardware Requirements for the Linux OS prior to installation.)</a:t>
            </a:r>
            <a:br>
              <a:rPr lang="en-CA" dirty="0"/>
            </a:br>
            <a:br>
              <a:rPr lang="en-CA" dirty="0"/>
            </a:br>
            <a:r>
              <a:rPr lang="en-CA" b="1" dirty="0" err="1"/>
              <a:t>Knoppix</a:t>
            </a:r>
            <a:r>
              <a:rPr lang="en-CA" dirty="0"/>
              <a:t> Link: </a:t>
            </a:r>
            <a:r>
              <a:rPr lang="en-CA" dirty="0">
                <a:hlinkClick r:id="rId2"/>
              </a:rPr>
              <a:t>https://www.knopper.net/knoppix-mirrors/index-</a:t>
            </a:r>
            <a:r>
              <a:rPr lang="en-CA" dirty="0" err="1">
                <a:hlinkClick r:id="rId2"/>
              </a:rPr>
              <a:t>en.html</a:t>
            </a:r>
            <a:br>
              <a:rPr lang="en-CA" dirty="0"/>
            </a:b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b="1" dirty="0"/>
              <a:t>Burn </a:t>
            </a:r>
            <a:r>
              <a:rPr lang="en-CA" dirty="0"/>
              <a:t>a Linux Distribution </a:t>
            </a:r>
            <a:r>
              <a:rPr lang="en-CA" b="1" dirty="0"/>
              <a:t>CD/DVD</a:t>
            </a:r>
            <a:r>
              <a:rPr lang="en-CA" dirty="0"/>
              <a:t>, or </a:t>
            </a:r>
            <a:r>
              <a:rPr lang="en-CA" b="1" dirty="0"/>
              <a:t>USB Key</a:t>
            </a:r>
            <a:r>
              <a:rPr lang="en-CA" dirty="0"/>
              <a:t>.</a:t>
            </a:r>
            <a:br>
              <a:rPr lang="en-CA" b="1" dirty="0"/>
            </a:br>
            <a:br>
              <a:rPr lang="en-CA" b="1" dirty="0"/>
            </a:br>
            <a:r>
              <a:rPr lang="en-CA" b="1" dirty="0"/>
              <a:t>How to Burn CD:            </a:t>
            </a:r>
            <a:r>
              <a:rPr lang="en-CA" dirty="0">
                <a:hlinkClick r:id="rId3"/>
              </a:rPr>
              <a:t>Install Knoppix LInux</a:t>
            </a:r>
            <a:br>
              <a:rPr lang="en-CA" b="1" dirty="0"/>
            </a:br>
            <a:r>
              <a:rPr lang="en-CA" b="1" dirty="0"/>
              <a:t>How to Burn USB Key:   </a:t>
            </a:r>
            <a:r>
              <a:rPr lang="en-CA" dirty="0">
                <a:hlinkClick r:id="rId4"/>
              </a:rPr>
              <a:t>How to Boot Knoppix from USB</a:t>
            </a:r>
            <a:br>
              <a:rPr lang="en-CA" dirty="0"/>
            </a:b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For most distributions, the installation involves a </a:t>
            </a:r>
            <a:br>
              <a:rPr lang="en-CA" dirty="0"/>
            </a:br>
            <a:r>
              <a:rPr lang="en-CA" b="1" dirty="0"/>
              <a:t>guided graphical environment</a:t>
            </a:r>
            <a:r>
              <a:rPr lang="en-CA" dirty="0"/>
              <a:t>.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B4EC7C25-5E0D-DE4D-BAF4-83730E1B6D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9827" y="2429182"/>
            <a:ext cx="4053573" cy="1999635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96640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LINUX INSTALLATION METHODS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06813"/>
            <a:ext cx="5793283" cy="47557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b="1" dirty="0"/>
              <a:t>Standalone Installation</a:t>
            </a:r>
            <a:br>
              <a:rPr lang="en-CA" b="1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Linux is the </a:t>
            </a:r>
            <a:r>
              <a:rPr lang="en-CA" u="sng" dirty="0"/>
              <a:t>only</a:t>
            </a:r>
            <a:r>
              <a:rPr lang="en-CA" dirty="0"/>
              <a:t> OS on the computer.</a:t>
            </a:r>
          </a:p>
          <a:p>
            <a:pPr marL="0" indent="0">
              <a:buNone/>
            </a:pPr>
            <a:r>
              <a:rPr lang="en-CA" dirty="0"/>
              <a:t>Any existing data on disk will be </a:t>
            </a:r>
            <a:r>
              <a:rPr lang="en-CA" b="1" dirty="0"/>
              <a:t>erased.</a:t>
            </a:r>
            <a:br>
              <a:rPr lang="en-CA" b="1" dirty="0"/>
            </a:br>
            <a:br>
              <a:rPr lang="en-CA" b="1" dirty="0"/>
            </a:br>
            <a:br>
              <a:rPr lang="en-CA" b="1" dirty="0"/>
            </a:br>
            <a:br>
              <a:rPr lang="en-CA" b="1" dirty="0"/>
            </a:br>
            <a:br>
              <a:rPr lang="en-CA" b="1" dirty="0"/>
            </a:br>
            <a:br>
              <a:rPr lang="en-CA" b="1" dirty="0"/>
            </a:br>
            <a:br>
              <a:rPr lang="en-CA" b="1" dirty="0"/>
            </a:br>
            <a:br>
              <a:rPr lang="en-CA" b="1" dirty="0"/>
            </a:br>
            <a:br>
              <a:rPr lang="en-CA" b="1" dirty="0"/>
            </a:br>
            <a:br>
              <a:rPr lang="en-CA" b="1" dirty="0"/>
            </a:br>
            <a:br>
              <a:rPr lang="en-CA" b="1" dirty="0"/>
            </a:br>
            <a:br>
              <a:rPr lang="en-CA" b="1" dirty="0"/>
            </a:br>
            <a:br>
              <a:rPr lang="en-CA" b="1" dirty="0"/>
            </a:br>
            <a:br>
              <a:rPr lang="en-CA" b="1" dirty="0"/>
            </a:br>
            <a:endParaRPr lang="en-CA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A29C5B5-2632-3D48-BE65-B06FB9374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44862" y="1853754"/>
            <a:ext cx="3896783" cy="2190871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48610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LINUX INSTALLATION METHODS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5694289" cy="47557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sz="2600" b="1" dirty="0"/>
              <a:t>Dual-boot / Multi-boot Installation</a:t>
            </a:r>
            <a:br>
              <a:rPr lang="en-CA" sz="2300" b="1" dirty="0"/>
            </a:br>
            <a:endParaRPr lang="en-CA" sz="2300" dirty="0"/>
          </a:p>
          <a:p>
            <a:pPr marL="0" indent="0">
              <a:buNone/>
            </a:pPr>
            <a:r>
              <a:rPr lang="en-CA" dirty="0"/>
              <a:t>A </a:t>
            </a:r>
            <a:r>
              <a:rPr lang="en-CA" b="1" dirty="0"/>
              <a:t>boot menu</a:t>
            </a:r>
            <a:r>
              <a:rPr lang="en-CA" dirty="0"/>
              <a:t> allows the user to select the desired OS.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b="1" dirty="0"/>
              <a:t>Advantages</a:t>
            </a:r>
            <a:r>
              <a:rPr lang="en-CA" dirty="0"/>
              <a:t> of Dual-Boot or Multi-Boot:</a:t>
            </a:r>
          </a:p>
          <a:p>
            <a:r>
              <a:rPr lang="en-CA" dirty="0"/>
              <a:t>This option provides a method to access your computer </a:t>
            </a:r>
            <a:br>
              <a:rPr lang="en-CA" dirty="0"/>
            </a:br>
            <a:r>
              <a:rPr lang="en-CA" dirty="0"/>
              <a:t>if one OS </a:t>
            </a:r>
            <a:r>
              <a:rPr lang="en-CA" b="1" dirty="0"/>
              <a:t>fails to boot-up</a:t>
            </a:r>
            <a:r>
              <a:rPr lang="en-CA" dirty="0"/>
              <a:t>.</a:t>
            </a:r>
          </a:p>
          <a:p>
            <a:r>
              <a:rPr lang="en-CA" b="1" dirty="0"/>
              <a:t>Access the Windows partition</a:t>
            </a:r>
            <a:r>
              <a:rPr lang="en-CA" dirty="0"/>
              <a:t> if your Windows OS cannot boot-up.</a:t>
            </a:r>
          </a:p>
          <a:p>
            <a:r>
              <a:rPr lang="en-CA" dirty="0"/>
              <a:t>This booting method is great for </a:t>
            </a:r>
            <a:r>
              <a:rPr lang="en-CA" b="1" dirty="0"/>
              <a:t>troubleshooting</a:t>
            </a:r>
            <a:br>
              <a:rPr lang="en-CA" dirty="0"/>
            </a:br>
            <a:r>
              <a:rPr lang="en-CA" dirty="0"/>
              <a:t>(</a:t>
            </a:r>
            <a:r>
              <a:rPr lang="en-CA" i="1" dirty="0"/>
              <a:t>for example:</a:t>
            </a:r>
            <a:r>
              <a:rPr lang="en-CA" dirty="0"/>
              <a:t> boot into Linux OS to eliminate a hardware issue).</a:t>
            </a:r>
          </a:p>
          <a:p>
            <a:pPr marL="0" indent="0">
              <a:buNone/>
            </a:pPr>
            <a:br>
              <a:rPr lang="en-CA" b="1" dirty="0"/>
            </a:br>
            <a:r>
              <a:rPr lang="en-CA" b="1" dirty="0"/>
              <a:t>Installation Tips:</a:t>
            </a:r>
          </a:p>
          <a:p>
            <a:r>
              <a:rPr lang="en-CA" dirty="0"/>
              <a:t>It is recommended to </a:t>
            </a:r>
            <a:r>
              <a:rPr lang="en-CA" b="1" dirty="0"/>
              <a:t>back up important data</a:t>
            </a:r>
            <a:r>
              <a:rPr lang="en-CA" dirty="0"/>
              <a:t> before proceeding.</a:t>
            </a:r>
          </a:p>
          <a:p>
            <a:r>
              <a:rPr lang="en-CA" dirty="0"/>
              <a:t>It is recommended to </a:t>
            </a:r>
            <a:r>
              <a:rPr lang="en-CA" b="1" dirty="0"/>
              <a:t>install </a:t>
            </a:r>
            <a:r>
              <a:rPr lang="en-CA" dirty="0"/>
              <a:t>the Linux operating system </a:t>
            </a:r>
            <a:r>
              <a:rPr lang="en-CA" b="1" dirty="0"/>
              <a:t>last</a:t>
            </a:r>
            <a:r>
              <a:rPr lang="en-CA" dirty="0"/>
              <a:t>, </a:t>
            </a:r>
            <a:br>
              <a:rPr lang="en-CA" dirty="0"/>
            </a:br>
            <a:r>
              <a:rPr lang="en-CA" dirty="0"/>
              <a:t>as other operating systems may NOT offer a </a:t>
            </a:r>
            <a:r>
              <a:rPr lang="en-CA" b="1" dirty="0"/>
              <a:t>multi-boot option</a:t>
            </a:r>
            <a:r>
              <a:rPr lang="en-CA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2555CD3-E51E-9F43-A589-38E8872A2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817" y="2364316"/>
            <a:ext cx="3840665" cy="2129367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25931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LINUX INSTALLATION METHODS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913490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200" b="1" dirty="0"/>
              <a:t>Virtualization Machine Installation</a:t>
            </a:r>
            <a:br>
              <a:rPr lang="en-CA" sz="2200" b="1" dirty="0"/>
            </a:br>
            <a:endParaRPr lang="en-CA" sz="2200" dirty="0"/>
          </a:p>
          <a:p>
            <a:pPr marL="0" indent="0">
              <a:buNone/>
            </a:pPr>
            <a:r>
              <a:rPr lang="en-CA" i="1" dirty="0"/>
              <a:t>Virtualization is the process of running a </a:t>
            </a:r>
            <a:r>
              <a:rPr lang="en-CA" b="1" i="1" dirty="0"/>
              <a:t>virtual instance </a:t>
            </a:r>
            <a:r>
              <a:rPr lang="en-CA" i="1" dirty="0"/>
              <a:t>of a computer system in a </a:t>
            </a:r>
            <a:r>
              <a:rPr lang="en-CA" i="1" u="sng" dirty="0"/>
              <a:t>layer</a:t>
            </a:r>
            <a:r>
              <a:rPr lang="en-CA" i="1" dirty="0"/>
              <a:t> </a:t>
            </a:r>
            <a:r>
              <a:rPr lang="en-CA" b="1" i="1" dirty="0"/>
              <a:t>abstracted</a:t>
            </a:r>
            <a:r>
              <a:rPr lang="en-CA" i="1" dirty="0"/>
              <a:t> from the actual hardware.</a:t>
            </a:r>
            <a:r>
              <a:rPr lang="en-CA" dirty="0"/>
              <a:t> </a:t>
            </a:r>
            <a:br>
              <a:rPr lang="en-CA" dirty="0"/>
            </a:br>
            <a:br>
              <a:rPr lang="en-CA" dirty="0"/>
            </a:br>
            <a:r>
              <a:rPr lang="en-CA" dirty="0"/>
              <a:t>Reference: </a:t>
            </a:r>
            <a:r>
              <a:rPr lang="en-CA" dirty="0">
                <a:hlinkClick r:id="rId2"/>
              </a:rPr>
              <a:t>https://opensource.com/resources/virtualization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The virtualized (</a:t>
            </a:r>
            <a:r>
              <a:rPr lang="en-CA" b="1" dirty="0"/>
              <a:t>guest</a:t>
            </a:r>
            <a:r>
              <a:rPr lang="en-CA" dirty="0"/>
              <a:t>) operating system is installed and run in a window under another (</a:t>
            </a:r>
            <a:r>
              <a:rPr lang="en-CA" b="1" dirty="0"/>
              <a:t>host</a:t>
            </a:r>
            <a:r>
              <a:rPr lang="en-CA" dirty="0"/>
              <a:t>) computer’s operating system. Special </a:t>
            </a:r>
            <a:r>
              <a:rPr lang="en-CA" b="1" dirty="0"/>
              <a:t>software</a:t>
            </a:r>
            <a:r>
              <a:rPr lang="en-CA" dirty="0"/>
              <a:t> is used to manage the entire process, referred to as the </a:t>
            </a:r>
            <a:r>
              <a:rPr lang="en-CA" b="1" dirty="0"/>
              <a:t>hypervisor</a:t>
            </a:r>
            <a:r>
              <a:rPr lang="en-CA" dirty="0"/>
              <a:t>.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8983C3E-34D1-DF42-890B-2A1D3A573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3212" y="1845287"/>
            <a:ext cx="2497376" cy="187439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Picture 6" descr="A picture containing monitor, computer&#10;&#10;Description automatically generated">
            <a:extLst>
              <a:ext uri="{FF2B5EF4-FFF2-40B4-BE49-F238E27FC236}">
                <a16:creationId xmlns:a16="http://schemas.microsoft.com/office/drawing/2014/main" id="{69CB070E-899C-C84A-BDE2-4F039BFE4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3212" y="4282549"/>
            <a:ext cx="2519186" cy="144339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62996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LINUX INSTALLATION METHODS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5694289" cy="475577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CA" sz="3000" b="1" dirty="0"/>
              <a:t>Virtualization Machine Installation</a:t>
            </a:r>
            <a:br>
              <a:rPr lang="en-CA" b="1" dirty="0"/>
            </a:br>
            <a:endParaRPr lang="en-CA" dirty="0"/>
          </a:p>
          <a:p>
            <a:pPr marL="0" indent="0">
              <a:buNone/>
            </a:pPr>
            <a:r>
              <a:rPr lang="en-CA" b="1" dirty="0"/>
              <a:t>Advantages</a:t>
            </a:r>
            <a:r>
              <a:rPr lang="en-CA" dirty="0"/>
              <a:t> of Virtualization:</a:t>
            </a:r>
          </a:p>
          <a:p>
            <a:r>
              <a:rPr lang="en-CA" dirty="0"/>
              <a:t>You can run VM from an </a:t>
            </a:r>
            <a:r>
              <a:rPr lang="en-CA" b="1" dirty="0"/>
              <a:t>ISO image file</a:t>
            </a:r>
            <a:r>
              <a:rPr lang="en-CA" dirty="0"/>
              <a:t> or a </a:t>
            </a:r>
            <a:r>
              <a:rPr lang="en-CA" b="1" dirty="0"/>
              <a:t>VM file</a:t>
            </a:r>
            <a:r>
              <a:rPr lang="en-CA" dirty="0"/>
              <a:t>.</a:t>
            </a:r>
          </a:p>
          <a:p>
            <a:r>
              <a:rPr lang="en-CA" dirty="0"/>
              <a:t>One or more virtual machines can be run at the </a:t>
            </a:r>
            <a:r>
              <a:rPr lang="en-CA" u="sng" dirty="0"/>
              <a:t>same</a:t>
            </a:r>
            <a:r>
              <a:rPr lang="en-CA" dirty="0"/>
              <a:t> time.</a:t>
            </a:r>
          </a:p>
          <a:p>
            <a:r>
              <a:rPr lang="en-CA" dirty="0"/>
              <a:t>The </a:t>
            </a:r>
            <a:r>
              <a:rPr lang="en-CA" b="1" dirty="0"/>
              <a:t>guest</a:t>
            </a:r>
            <a:r>
              <a:rPr lang="en-CA" dirty="0"/>
              <a:t> OS </a:t>
            </a:r>
            <a:r>
              <a:rPr lang="en-CA" b="1" dirty="0"/>
              <a:t>shares hardware</a:t>
            </a:r>
            <a:r>
              <a:rPr lang="en-CA" dirty="0"/>
              <a:t> with the </a:t>
            </a:r>
            <a:r>
              <a:rPr lang="en-CA" b="1" dirty="0"/>
              <a:t>host</a:t>
            </a:r>
            <a:r>
              <a:rPr lang="en-CA" dirty="0"/>
              <a:t> OS</a:t>
            </a:r>
            <a:br>
              <a:rPr lang="en-CA" dirty="0"/>
            </a:br>
            <a:r>
              <a:rPr lang="en-CA" dirty="0"/>
              <a:t> and possibly other virtualized systems.</a:t>
            </a:r>
          </a:p>
          <a:p>
            <a:r>
              <a:rPr lang="en-CA" dirty="0"/>
              <a:t>The </a:t>
            </a:r>
            <a:r>
              <a:rPr lang="en-CA" b="1" dirty="0"/>
              <a:t>guest</a:t>
            </a:r>
            <a:r>
              <a:rPr lang="en-CA" dirty="0"/>
              <a:t> systems have </a:t>
            </a:r>
            <a:r>
              <a:rPr lang="en-CA" b="1" dirty="0"/>
              <a:t>network access</a:t>
            </a:r>
            <a:r>
              <a:rPr lang="en-CA" dirty="0"/>
              <a:t> through the host.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b="1" dirty="0"/>
              <a:t>Installation Tips:</a:t>
            </a:r>
          </a:p>
          <a:p>
            <a:r>
              <a:rPr lang="en-CA" dirty="0"/>
              <a:t>Virtualization requires a </a:t>
            </a:r>
            <a:r>
              <a:rPr lang="en-CA" b="1" dirty="0"/>
              <a:t>compatible processor</a:t>
            </a:r>
            <a:r>
              <a:rPr lang="en-CA" dirty="0"/>
              <a:t>: not all processors support that feature.</a:t>
            </a:r>
          </a:p>
          <a:p>
            <a:r>
              <a:rPr lang="en-CA" dirty="0"/>
              <a:t>Your </a:t>
            </a:r>
            <a:r>
              <a:rPr lang="en-CA" b="1" dirty="0"/>
              <a:t>BIOS</a:t>
            </a:r>
            <a:r>
              <a:rPr lang="en-CA" dirty="0"/>
              <a:t> should be set to </a:t>
            </a:r>
            <a:r>
              <a:rPr lang="en-CA" b="1" u="sng" dirty="0"/>
              <a:t>enable</a:t>
            </a:r>
            <a:r>
              <a:rPr lang="en-CA" b="1" dirty="0"/>
              <a:t> Virtualization</a:t>
            </a:r>
            <a:r>
              <a:rPr lang="en-CA" dirty="0"/>
              <a:t>.</a:t>
            </a:r>
          </a:p>
          <a:p>
            <a:r>
              <a:rPr lang="en-CA" dirty="0"/>
              <a:t>Popular VM software for </a:t>
            </a:r>
            <a:r>
              <a:rPr lang="en-CA" b="1" dirty="0"/>
              <a:t>Windows</a:t>
            </a:r>
            <a:r>
              <a:rPr lang="en-CA" dirty="0"/>
              <a:t>, </a:t>
            </a:r>
            <a:r>
              <a:rPr lang="en-CA" b="1" dirty="0"/>
              <a:t>Apple</a:t>
            </a:r>
            <a:r>
              <a:rPr lang="en-CA" dirty="0"/>
              <a:t> and </a:t>
            </a:r>
            <a:r>
              <a:rPr lang="en-CA" b="1" dirty="0"/>
              <a:t>Linux</a:t>
            </a:r>
            <a:r>
              <a:rPr lang="en-CA" dirty="0"/>
              <a:t> OS include:</a:t>
            </a:r>
          </a:p>
          <a:p>
            <a:pPr lvl="1"/>
            <a:r>
              <a:rPr lang="en-CA" dirty="0"/>
              <a:t>VMware</a:t>
            </a:r>
          </a:p>
          <a:p>
            <a:pPr lvl="1"/>
            <a:r>
              <a:rPr lang="en-CA" dirty="0"/>
              <a:t>Oracle Virtual Box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8983C3E-34D1-DF42-890B-2A1D3A573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3212" y="1845287"/>
            <a:ext cx="2497376" cy="187439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Picture 6" descr="A picture containing monitor, computer&#10;&#10;Description automatically generated">
            <a:extLst>
              <a:ext uri="{FF2B5EF4-FFF2-40B4-BE49-F238E27FC236}">
                <a16:creationId xmlns:a16="http://schemas.microsoft.com/office/drawing/2014/main" id="{69CB070E-899C-C84A-BDE2-4F039BFE4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3212" y="4282549"/>
            <a:ext cx="2519186" cy="144339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37730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RUNNING Live </a:t>
            </a:r>
            <a:r>
              <a:rPr lang="en-US" sz="2800" dirty="0" err="1"/>
              <a:t>linux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6337755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400" b="1" dirty="0"/>
              <a:t>Live Linux CD/DVD/USB</a:t>
            </a:r>
          </a:p>
          <a:p>
            <a:pPr marL="0" indent="0">
              <a:buNone/>
            </a:pPr>
            <a:endParaRPr lang="en-CA" i="1" dirty="0"/>
          </a:p>
          <a:p>
            <a:pPr marL="0" indent="0">
              <a:buNone/>
            </a:pPr>
            <a:r>
              <a:rPr lang="en-CA" i="1" dirty="0"/>
              <a:t>A live CD (also live DVD, live disc, or live operating system) is a complete bootable computer installation including operating system which runs directly from a CD-ROM or similar storage device into a computer's memory, rather than loading from a hard disk drive. </a:t>
            </a:r>
            <a:br>
              <a:rPr lang="en-CA" i="1" dirty="0"/>
            </a:br>
            <a:br>
              <a:rPr lang="en-CA" i="1" dirty="0"/>
            </a:br>
            <a:r>
              <a:rPr lang="en-CA" i="1" dirty="0"/>
              <a:t>A Live CD allows users to run an operating system for any purpose without installing it or making any changes to the computer's configuration. Live CDs can run on a computer without secondary storage, such as a hard disk drive, or with a corrupted hard disk drive or file system, allowing data recovery.</a:t>
            </a:r>
            <a:br>
              <a:rPr lang="en-CA" i="1" dirty="0"/>
            </a:br>
            <a:br>
              <a:rPr lang="en-CA" i="1" dirty="0"/>
            </a:br>
            <a:r>
              <a:rPr lang="en-CA" dirty="0"/>
              <a:t>Reference: </a:t>
            </a:r>
            <a:r>
              <a:rPr lang="en-CA" dirty="0">
                <a:hlinkClick r:id="rId2"/>
              </a:rPr>
              <a:t>https://en.wikipedia.org/wiki/Live_CD</a:t>
            </a:r>
            <a:br>
              <a:rPr lang="en-CA" sz="1400" dirty="0"/>
            </a:br>
            <a:br>
              <a:rPr lang="en-CA" sz="1200" dirty="0"/>
            </a:br>
            <a:br>
              <a:rPr lang="en-CA" sz="1200" dirty="0"/>
            </a:br>
            <a:endParaRPr lang="en-CA" sz="1200" dirty="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device&#10;&#10;Description automatically generated">
            <a:extLst>
              <a:ext uri="{FF2B5EF4-FFF2-40B4-BE49-F238E27FC236}">
                <a16:creationId xmlns:a16="http://schemas.microsoft.com/office/drawing/2014/main" id="{A678F133-CE7F-BC45-8BB7-2B26A7D08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87854" y="2730500"/>
            <a:ext cx="3270746" cy="241412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05295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{3D71E03E-4654-1148-BF73-F9F4AFE5A21B}tf10001119</Template>
  <TotalTime>8771</TotalTime>
  <Words>899</Words>
  <Application>Microsoft Macintosh PowerPoint</Application>
  <PresentationFormat>Widescreen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Gill Sans MT</vt:lpstr>
      <vt:lpstr>Gallery</vt:lpstr>
      <vt:lpstr>  ULI101:  Introduction to Unix / Linux and the Internet         Week 7:     INSTALLING LINUX / LIVE LINUX DISTRIBUTIONS  </vt:lpstr>
      <vt:lpstr>Lesson 1  topics</vt:lpstr>
      <vt:lpstr>Installing Linux</vt:lpstr>
      <vt:lpstr>TRADITIONAL LINUX INSTALLATION</vt:lpstr>
      <vt:lpstr>LINUX INSTALLATION METHODS</vt:lpstr>
      <vt:lpstr>LINUX INSTALLATION METHODS</vt:lpstr>
      <vt:lpstr>LINUX INSTALLATION METHODS</vt:lpstr>
      <vt:lpstr>LINUX INSTALLATION METHODS</vt:lpstr>
      <vt:lpstr>RUNNING Live linux</vt:lpstr>
      <vt:lpstr>RUNNING LIVE LINUX (KNOPPIX)</vt:lpstr>
      <vt:lpstr>Live linux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SYST28296</dc:title>
  <dc:creator>Saul, Jennifer</dc:creator>
  <cp:lastModifiedBy>Saul, Jennifer</cp:lastModifiedBy>
  <cp:revision>583</cp:revision>
  <dcterms:created xsi:type="dcterms:W3CDTF">2019-04-25T17:31:46Z</dcterms:created>
  <dcterms:modified xsi:type="dcterms:W3CDTF">2021-02-16T14:49:57Z</dcterms:modified>
</cp:coreProperties>
</file>